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831" r:id="rId2"/>
    <p:sldId id="293" r:id="rId3"/>
    <p:sldId id="2838" r:id="rId4"/>
    <p:sldId id="2839" r:id="rId5"/>
    <p:sldId id="2840" r:id="rId6"/>
  </p:sldIdLst>
  <p:sldSz cx="9144000" cy="5143500" type="screen16x9"/>
  <p:notesSz cx="9777413" cy="6646863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6074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54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26" y="209407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cs typeface="+mn-ea"/>
              </a:rPr>
              <a:t>第四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</a:rPr>
              <a:t>章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lang="zh-CN" altLang="en-US" b="0" dirty="0" smtClean="0"/>
              <a:t>选择</a:t>
            </a:r>
            <a:r>
              <a:rPr lang="zh-CN" altLang="en-US" b="0" dirty="0"/>
              <a:t>语句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r>
              <a:rPr lang="en-GB" altLang="zh-CN" dirty="0" smtClean="0">
                <a:cs typeface="+mn-ea"/>
                <a:sym typeface="+mn-lt"/>
              </a:rPr>
              <a:t> 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527825" y="1307246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内容：</a:t>
            </a:r>
            <a:r>
              <a:rPr lang="zh-CN" altLang="en-US" sz="1600" dirty="0"/>
              <a:t>对任意输入的自然数，判断其是奇数还是偶数。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F9D98E6-1E34-0E9E-9F7E-D16F986DAF5A}"/>
              </a:ext>
            </a:extLst>
          </p:cNvPr>
          <p:cNvSpPr txBox="1"/>
          <p:nvPr/>
        </p:nvSpPr>
        <p:spPr>
          <a:xfrm>
            <a:off x="591012" y="1867439"/>
            <a:ext cx="8032597" cy="1815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x=input(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'Please input a natural number:’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mod(x,2)==1      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     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'It is a odd number.'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     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'It is a even number.'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B8EB987-C805-44F3-9E29-D269C380DCAD}"/>
              </a:ext>
            </a:extLst>
          </p:cNvPr>
          <p:cNvSpPr txBox="1"/>
          <p:nvPr/>
        </p:nvSpPr>
        <p:spPr>
          <a:xfrm>
            <a:off x="527825" y="864173"/>
            <a:ext cx="223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 </a:t>
            </a:r>
            <a:r>
              <a:rPr lang="en-US" altLang="zh-CN" sz="1600" dirty="0"/>
              <a:t>if </a:t>
            </a:r>
            <a:r>
              <a:rPr lang="zh-CN" altLang="en-US" sz="1600" dirty="0"/>
              <a:t>选择语句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r>
              <a:rPr lang="en-GB" altLang="zh-CN" dirty="0" smtClean="0">
                <a:cs typeface="+mn-ea"/>
                <a:sym typeface="+mn-lt"/>
              </a:rPr>
              <a:t>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527825" y="1202727"/>
            <a:ext cx="825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内容：对任意输入的数值重新赋值：大于 </a:t>
            </a:r>
            <a:r>
              <a:rPr lang="en-US" altLang="zh-CN" sz="1600" dirty="0"/>
              <a:t>0 </a:t>
            </a:r>
            <a:r>
              <a:rPr lang="zh-CN" altLang="en-US" sz="1600" dirty="0"/>
              <a:t>则赋为 </a:t>
            </a:r>
            <a:r>
              <a:rPr lang="en-US" altLang="zh-CN" sz="1600" dirty="0"/>
              <a:t>1</a:t>
            </a:r>
            <a:r>
              <a:rPr lang="zh-CN" altLang="en-US" sz="1600" dirty="0"/>
              <a:t>，小于 </a:t>
            </a:r>
            <a:r>
              <a:rPr lang="en-US" altLang="zh-CN" sz="1600" dirty="0"/>
              <a:t>0 </a:t>
            </a:r>
            <a:r>
              <a:rPr lang="zh-CN" altLang="en-US" sz="1600" dirty="0"/>
              <a:t>则赋为 </a:t>
            </a:r>
            <a:r>
              <a:rPr lang="en-US" altLang="zh-CN" sz="1600" dirty="0"/>
              <a:t>–1</a:t>
            </a:r>
            <a:r>
              <a:rPr lang="zh-CN" altLang="en-US" sz="1600" dirty="0"/>
              <a:t>，等于 </a:t>
            </a:r>
            <a:r>
              <a:rPr lang="en-US" altLang="zh-CN" sz="1600" dirty="0"/>
              <a:t>0 </a:t>
            </a:r>
            <a:r>
              <a:rPr lang="zh-CN" altLang="en-US" sz="1600" dirty="0"/>
              <a:t>则保持 </a:t>
            </a:r>
            <a:r>
              <a:rPr lang="en-US" altLang="zh-CN" sz="1600" dirty="0"/>
              <a:t>0 </a:t>
            </a:r>
            <a:r>
              <a:rPr lang="zh-CN" altLang="en-US" sz="1600" dirty="0"/>
              <a:t>不变。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F9D98E6-1E34-0E9E-9F7E-D16F986DAF5A}"/>
              </a:ext>
            </a:extLst>
          </p:cNvPr>
          <p:cNvSpPr txBox="1"/>
          <p:nvPr/>
        </p:nvSpPr>
        <p:spPr>
          <a:xfrm>
            <a:off x="593520" y="2002412"/>
            <a:ext cx="7955748" cy="28007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x=input(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'Please input the value for x:’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If   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x&gt;0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     x=1;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elseif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x&lt;0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     x=-1;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     x=0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(x)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B8EB987-C805-44F3-9E29-D269C380DCAD}"/>
              </a:ext>
            </a:extLst>
          </p:cNvPr>
          <p:cNvSpPr txBox="1"/>
          <p:nvPr/>
        </p:nvSpPr>
        <p:spPr>
          <a:xfrm>
            <a:off x="527825" y="864173"/>
            <a:ext cx="2565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目标：练习 </a:t>
            </a:r>
            <a:r>
              <a:rPr lang="en-US" altLang="zh-CN" sz="1600" dirty="0" err="1"/>
              <a:t>elseif</a:t>
            </a:r>
            <a:r>
              <a:rPr lang="en-US" altLang="zh-CN" sz="1600" dirty="0"/>
              <a:t> </a:t>
            </a:r>
            <a:r>
              <a:rPr lang="zh-CN" altLang="en-US" sz="1600" dirty="0"/>
              <a:t>选择语句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1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r>
              <a:rPr lang="en-GB" altLang="zh-CN" dirty="0" smtClean="0">
                <a:cs typeface="+mn-ea"/>
                <a:sym typeface="+mn-lt"/>
              </a:rPr>
              <a:t>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527825" y="1259517"/>
            <a:ext cx="8251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600" dirty="0"/>
              <a:t>内容：根据考试成绩给出等级</a:t>
            </a:r>
            <a:r>
              <a:rPr lang="zh-CN" altLang="en-US" sz="1600" dirty="0" smtClean="0"/>
              <a:t>：成绩 </a:t>
            </a:r>
            <a:r>
              <a:rPr lang="zh-CN" altLang="en-US" sz="1600" dirty="0"/>
              <a:t>≥ </a:t>
            </a:r>
            <a:r>
              <a:rPr lang="en-US" altLang="zh-CN" sz="1600" dirty="0"/>
              <a:t>90</a:t>
            </a:r>
            <a:r>
              <a:rPr lang="zh-CN" altLang="en-US" sz="1600" dirty="0"/>
              <a:t>，等级为 </a:t>
            </a:r>
            <a:r>
              <a:rPr lang="en-US" altLang="zh-CN" sz="1600" dirty="0"/>
              <a:t>A</a:t>
            </a:r>
            <a:r>
              <a:rPr lang="zh-CN" altLang="en-US" sz="1600" dirty="0" smtClean="0"/>
              <a:t>；</a:t>
            </a:r>
            <a:r>
              <a:rPr lang="en-US" altLang="zh-CN" sz="1600" dirty="0" smtClean="0"/>
              <a:t>60 </a:t>
            </a:r>
            <a:r>
              <a:rPr lang="en-US" altLang="zh-CN" sz="1600" dirty="0"/>
              <a:t>≤ </a:t>
            </a:r>
            <a:r>
              <a:rPr lang="zh-CN" altLang="en-US" sz="1600" dirty="0"/>
              <a:t>成绩 ＜ </a:t>
            </a:r>
            <a:r>
              <a:rPr lang="en-US" altLang="zh-CN" sz="1600" dirty="0"/>
              <a:t>90</a:t>
            </a:r>
            <a:r>
              <a:rPr lang="zh-CN" altLang="en-US" sz="1600" dirty="0"/>
              <a:t>，等级为 </a:t>
            </a:r>
            <a:r>
              <a:rPr lang="en-US" altLang="zh-CN" sz="1600" dirty="0"/>
              <a:t>B</a:t>
            </a:r>
            <a:r>
              <a:rPr lang="zh-CN" altLang="en-US" sz="1600" dirty="0" smtClean="0"/>
              <a:t>；成绩 </a:t>
            </a:r>
            <a:r>
              <a:rPr lang="zh-CN" altLang="en-US" sz="1600" dirty="0"/>
              <a:t>＜ </a:t>
            </a:r>
            <a:r>
              <a:rPr lang="en-US" altLang="zh-CN" sz="1600" dirty="0"/>
              <a:t>60</a:t>
            </a:r>
            <a:r>
              <a:rPr lang="zh-CN" altLang="en-US" sz="1600" dirty="0"/>
              <a:t>，等级为 </a:t>
            </a:r>
            <a:r>
              <a:rPr lang="en-US" altLang="zh-CN" sz="1600" dirty="0"/>
              <a:t>C</a:t>
            </a:r>
            <a:r>
              <a:rPr lang="zh-CN" altLang="en-US" sz="1600" dirty="0"/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F9D98E6-1E34-0E9E-9F7E-D16F986DAF5A}"/>
              </a:ext>
            </a:extLst>
          </p:cNvPr>
          <p:cNvSpPr txBox="1"/>
          <p:nvPr/>
        </p:nvSpPr>
        <p:spPr>
          <a:xfrm>
            <a:off x="527825" y="2287366"/>
            <a:ext cx="8036312" cy="25545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score=input(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'Please input the score:’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if   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score&gt;=90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     grade=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'A’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               </a:t>
            </a:r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elseif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score&gt;=60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                            grade=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'B’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                 else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                           grade=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'C'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(grade)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B8EB987-C805-44F3-9E29-D269C380DCAD}"/>
              </a:ext>
            </a:extLst>
          </p:cNvPr>
          <p:cNvSpPr txBox="1"/>
          <p:nvPr/>
        </p:nvSpPr>
        <p:spPr>
          <a:xfrm>
            <a:off x="527825" y="864173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目标：练习嵌套 </a:t>
            </a:r>
            <a:r>
              <a:rPr lang="en-US" altLang="zh-CN" sz="1600" dirty="0" err="1"/>
              <a:t>elseif</a:t>
            </a:r>
            <a:r>
              <a:rPr lang="en-US" altLang="zh-CN" sz="1600" dirty="0"/>
              <a:t> </a:t>
            </a:r>
            <a:r>
              <a:rPr lang="zh-CN" altLang="en-US" sz="1600" dirty="0"/>
              <a:t>选择语句</a:t>
            </a:r>
            <a:endParaRPr lang="en-US" sz="16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5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>
                <a:latin typeface="+mn-lt"/>
                <a:ea typeface="+mn-ea"/>
                <a:cs typeface="+mn-ea"/>
                <a:sym typeface="+mn-lt"/>
              </a:rPr>
              <a:t>4. 4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 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527825" y="1264283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内容：根据输入的月份判断对应的季节。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F9D98E6-1E34-0E9E-9F7E-D16F986DAF5A}"/>
              </a:ext>
            </a:extLst>
          </p:cNvPr>
          <p:cNvSpPr txBox="1"/>
          <p:nvPr/>
        </p:nvSpPr>
        <p:spPr>
          <a:xfrm>
            <a:off x="446049" y="1817031"/>
            <a:ext cx="8251902" cy="30469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month=input(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'Please input the month:'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switch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month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case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{3,4,5}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season =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'Spring'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case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{6,7,8}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season =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'Summer'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case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{9,10,11}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season =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'Autumn'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otherwise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season =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'Winter'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(season)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7B8EB987-C805-44F3-9E29-D269C380DCAD}"/>
              </a:ext>
            </a:extLst>
          </p:cNvPr>
          <p:cNvSpPr txBox="1"/>
          <p:nvPr/>
        </p:nvSpPr>
        <p:spPr>
          <a:xfrm>
            <a:off x="527825" y="864173"/>
            <a:ext cx="265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目标：练习 </a:t>
            </a:r>
            <a:r>
              <a:rPr lang="en-US" altLang="zh-CN" sz="1600" dirty="0"/>
              <a:t>switch </a:t>
            </a:r>
            <a:r>
              <a:rPr lang="zh-CN" altLang="en-US" sz="1600" dirty="0"/>
              <a:t>选择语句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1814</TotalTime>
  <Words>284</Words>
  <Application>Microsoft Office PowerPoint</Application>
  <PresentationFormat>全屏显示(16:9)</PresentationFormat>
  <Paragraphs>57</Paragraphs>
  <Slides>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Menlo</vt:lpstr>
      <vt:lpstr>宋体</vt:lpstr>
      <vt:lpstr>Microsoft YaHei</vt:lpstr>
      <vt:lpstr>Arial</vt:lpstr>
      <vt:lpstr>Calibri</vt:lpstr>
      <vt:lpstr>Times New Roman</vt:lpstr>
      <vt:lpstr>Wingdings</vt:lpstr>
      <vt:lpstr>PPP</vt:lpstr>
      <vt:lpstr>Visio</vt:lpstr>
      <vt:lpstr>MATLAB 基础实验手册</vt:lpstr>
      <vt:lpstr>4. 1 实验 </vt:lpstr>
      <vt:lpstr>4. 2 实验  </vt:lpstr>
      <vt:lpstr>4. 3 实验  </vt:lpstr>
      <vt:lpstr>4. 4 实验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905</cp:revision>
  <cp:lastPrinted>2020-10-12T18:10:00Z</cp:lastPrinted>
  <dcterms:created xsi:type="dcterms:W3CDTF">2014-03-23T18:36:00Z</dcterms:created>
  <dcterms:modified xsi:type="dcterms:W3CDTF">2025-11-11T03:19:16Z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